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Arvo"/>
      <p:regular r:id="rId47"/>
      <p:bold r:id="rId48"/>
      <p:italic r:id="rId49"/>
      <p:boldItalic r:id="rId50"/>
    </p:embeddedFont>
    <p:embeddedFont>
      <p:font typeface="Roboto Condensed"/>
      <p:regular r:id="rId51"/>
      <p:bold r:id="rId52"/>
      <p:italic r:id="rId53"/>
      <p:boldItalic r:id="rId54"/>
    </p:embeddedFont>
    <p:embeddedFont>
      <p:font typeface="Roboto Condensed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rvo-bold.fntdata"/><Relationship Id="rId47" Type="http://schemas.openxmlformats.org/officeDocument/2006/relationships/font" Target="fonts/Arvo-regular.fntdata"/><Relationship Id="rId49" Type="http://schemas.openxmlformats.org/officeDocument/2006/relationships/font" Target="fonts/Arv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Condensed-regular.fntdata"/><Relationship Id="rId50" Type="http://schemas.openxmlformats.org/officeDocument/2006/relationships/font" Target="fonts/Arvo-boldItalic.fntdata"/><Relationship Id="rId53" Type="http://schemas.openxmlformats.org/officeDocument/2006/relationships/font" Target="fonts/RobotoCondensed-italic.fntdata"/><Relationship Id="rId52" Type="http://schemas.openxmlformats.org/officeDocument/2006/relationships/font" Target="fonts/RobotoCondensed-bold.fntdata"/><Relationship Id="rId11" Type="http://schemas.openxmlformats.org/officeDocument/2006/relationships/slide" Target="slides/slide5.xml"/><Relationship Id="rId55" Type="http://schemas.openxmlformats.org/officeDocument/2006/relationships/font" Target="fonts/RobotoCondensedLight-regular.fntdata"/><Relationship Id="rId10" Type="http://schemas.openxmlformats.org/officeDocument/2006/relationships/slide" Target="slides/slide4.xml"/><Relationship Id="rId54" Type="http://schemas.openxmlformats.org/officeDocument/2006/relationships/font" Target="fonts/RobotoCondensed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CondensedLight-italic.fntdata"/><Relationship Id="rId12" Type="http://schemas.openxmlformats.org/officeDocument/2006/relationships/slide" Target="slides/slide6.xml"/><Relationship Id="rId56" Type="http://schemas.openxmlformats.org/officeDocument/2006/relationships/font" Target="fonts/RobotoCondensed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RobotoCondensed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5d67ce690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5d67ce69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5d67ce690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5d67ce690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5f199ac7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5f199ac7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f199ac7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f199ac7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5f199ac7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5f199ac7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5fedcf8d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5fedcf8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5f199ac7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5f199ac7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5f199ac7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5f199ac7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5f199ac7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5f199ac7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5f199ac7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5f199ac7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5f199ac7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5f199ac7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d67ce690_0_3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d67ce69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5d67ce690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5d67ce690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5f199ac7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5f199ac7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5f199ac7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5f199ac7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5f199ac7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5f199ac7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5f199ac7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5f199ac7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5f199ac7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5f199ac7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5d67ce690_0_5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5d67ce690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6053c263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6053c263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6053c263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6053c263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6053c263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6053c263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5f199ac7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5f199ac7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6053c263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6053c263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6053c263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6053c263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6053c263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6053c263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6053c263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6053c263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6053c26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6053c26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6053c263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6053c263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5d67ce690_0_13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5d67ce690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5d67ce690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5d67ce690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5d67ce690_0_5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5d67ce690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5f199ac7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5f199ac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5fedcf8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5fedcf8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5f199ac7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5f199ac7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fedcf8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fedcf8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5d67ce690_0_1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5d67ce690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5d67ce690_0_13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5d67ce690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5d67ce690_0_5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5d67ce690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d67ce690_0_13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d67ce690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3" name="Google Shape;18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90" name="Google Shape;190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91" name="Google Shape;191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93" name="Google Shape;193;p13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94" name="Google Shape;194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96" name="Google Shape;196;p13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97" name="Google Shape;197;p13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" name="Google Shape;198;p13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199" name="Google Shape;199;p13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1" name="Google Shape;201;p13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04" name="Google Shape;204;p1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05" name="Google Shape;205;p1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07" name="Google Shape;207;p14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08" name="Google Shape;208;p14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211" name="Google Shape;211;p1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" name="Google Shape;212;p1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13" name="Google Shape;213;p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1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16" name="Google Shape;216;p1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8" name="Google Shape;218;p1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14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220" name="Google Shape;220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23" name="Google Shape;223;p1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24" name="Google Shape;224;p1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6" name="Google Shape;226;p15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227" name="Google Shape;227;p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29" name="Google Shape;229;p15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231" name="Google Shape;231;p1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232" name="Google Shape;232;p1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1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34" name="Google Shape;234;p1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1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37" name="Google Shape;237;p1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9" name="Google Shape;239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42" name="Google Shape;242;p1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43" name="Google Shape;243;p1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44" name="Google Shape;244;p1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46" name="Google Shape;246;p1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247" name="Google Shape;247;p1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249" name="Google Shape;249;p1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250" name="Google Shape;250;p1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1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55" name="Google Shape;255;p1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7" name="Google Shape;257;p1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8" name="Google Shape;258;p16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rtl="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259" name="Google Shape;259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62" name="Google Shape;262;p1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3" name="Google Shape;263;p1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64" name="Google Shape;264;p1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66" name="Google Shape;266;p1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267" name="Google Shape;267;p1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269" name="Google Shape;269;p1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270" name="Google Shape;270;p1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" name="Google Shape;271;p1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72" name="Google Shape;272;p1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1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75" name="Google Shape;275;p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7" name="Google Shape;277;p1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8" name="Google Shape;278;p17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279" name="Google Shape;279;p17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280" name="Google Shape;280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83" name="Google Shape;283;p1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84" name="Google Shape;284;p1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85" name="Google Shape;285;p1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87" name="Google Shape;287;p1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288" name="Google Shape;288;p1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290" name="Google Shape;290;p1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291" name="Google Shape;291;p1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" name="Google Shape;292;p1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93" name="Google Shape;293;p1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1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96" name="Google Shape;296;p1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8" name="Google Shape;298;p1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9" name="Google Shape;299;p18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300" name="Google Shape;300;p18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301" name="Google Shape;301;p18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302" name="Google Shape;302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9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305" name="Google Shape;305;p19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306" name="Google Shape;306;p19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307" name="Google Shape;307;p19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309" name="Google Shape;309;p19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10" name="Google Shape;310;p1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12" name="Google Shape;312;p1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13" name="Google Shape;313;p1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1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15" name="Google Shape;315;p1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" name="Google Shape;317;p1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18" name="Google Shape;318;p1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0" name="Google Shape;320;p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1" name="Google Shape;321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0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324" name="Google Shape;324;p20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" name="Google Shape;325;p20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326" name="Google Shape;326;p20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p20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329" name="Google Shape;329;p2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1" name="Google Shape;331;p20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332" name="Google Shape;332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3" name="Google Shape;333;p2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334" name="Google Shape;334;p2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2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36" name="Google Shape;336;p2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2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39" name="Google Shape;339;p2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3" name="Google Shape;343;p2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44" name="Google Shape;344;p2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21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6" name="Google Shape;346;p21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21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49" name="Google Shape;349;p21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" name="Google Shape;351;p21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352" name="Google Shape;352;p2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21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4" name="Google Shape;354;p21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21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57" name="Google Shape;357;p21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flipH="1" rot="10800000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flipH="1" rot="10800000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42" name="Google Shape;42;p3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7" name="Google Shape;47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48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55" name="Google Shape;55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Google Shape;83;p6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4" name="Google Shape;84;p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Google Shape;86;p6"/>
          <p:cNvGrpSpPr/>
          <p:nvPr/>
        </p:nvGrpSpPr>
        <p:grpSpPr>
          <a:xfrm flipH="1" rot="10800000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87" name="Google Shape;87;p6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Google Shape;89;p6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6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7200" u="none" cap="none" strike="noStrike">
              <a:solidFill>
                <a:srgbClr val="FF98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Google Shape;92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flipH="1" rot="10800000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flipH="1" rot="10800000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119" name="Google Shape;119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8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22" name="Google Shape;122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3" name="Google Shape;123;p8"/>
            <p:cNvGrpSpPr/>
            <p:nvPr/>
          </p:nvGrpSpPr>
          <p:grpSpPr>
            <a:xfrm flipH="1" rot="10800000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26" name="Google Shape;126;p8"/>
            <p:cNvGrpSpPr/>
            <p:nvPr/>
          </p:nvGrpSpPr>
          <p:grpSpPr>
            <a:xfrm flipH="1" rot="10800000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27" name="Google Shape;127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29" name="Google Shape;129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0" name="Google Shape;130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" name="Google Shape;131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2" name="Google Shape;132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7" name="Google Shape;137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39" name="Google Shape;139;p8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40" name="Google Shape;140;p8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41" name="Google Shape;141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9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44" name="Google Shape;144;p9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5" name="Google Shape;145;p9"/>
            <p:cNvGrpSpPr/>
            <p:nvPr/>
          </p:nvGrpSpPr>
          <p:grpSpPr>
            <a:xfrm flipH="1" rot="10800000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46" name="Google Shape;146;p9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7" name="Google Shape;147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48" name="Google Shape;148;p9"/>
            <p:cNvGrpSpPr/>
            <p:nvPr/>
          </p:nvGrpSpPr>
          <p:grpSpPr>
            <a:xfrm flipH="1" rot="10800000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51" name="Google Shape;151;p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52" name="Google Shape;152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Google Shape;153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4" name="Google Shape;154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" name="Google Shape;159;p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0" name="Google Shape;160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0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63" name="Google Shape;163;p10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10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65" name="Google Shape;165;p10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0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10"/>
            <p:cNvGrpSpPr/>
            <p:nvPr/>
          </p:nvGrpSpPr>
          <p:grpSpPr>
            <a:xfrm flipH="1">
              <a:off x="5592255" y="4646738"/>
              <a:ext cx="6682918" cy="304563"/>
              <a:chOff x="-30922587" y="330075"/>
              <a:chExt cx="37293071" cy="1699569"/>
            </a:xfrm>
          </p:grpSpPr>
          <p:sp>
            <p:nvSpPr>
              <p:cNvPr id="168" name="Google Shape;168;p10"/>
              <p:cNvSpPr/>
              <p:nvPr/>
            </p:nvSpPr>
            <p:spPr>
              <a:xfrm>
                <a:off x="-30922587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0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" name="Google Shape;170;p10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71" name="Google Shape;171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6" name="Google Shape;186;p12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rtl="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11" Type="http://schemas.openxmlformats.org/officeDocument/2006/relationships/image" Target="../media/image19.png"/><Relationship Id="rId10" Type="http://schemas.openxmlformats.org/officeDocument/2006/relationships/image" Target="../media/image13.png"/><Relationship Id="rId12" Type="http://schemas.openxmlformats.org/officeDocument/2006/relationships/image" Target="../media/image16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UMEg8idaLoUSeMyo20xdZhd9ZqfOoOmy/view" TargetMode="External"/><Relationship Id="rId4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a5B92TmlfZoZvsajOrXiCp1335i_fwRV/view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A-hD834vEK0zHhOniqA9wothl1fNUYPZ/view" TargetMode="External"/><Relationship Id="rId4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rvQYdWekoQI32R4K30V48OrUwoISAQH5/view" TargetMode="External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eYL468-eOtKaVoeNxofUt8maV9uWZxd5/view" TargetMode="External"/><Relationship Id="rId4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xbopFwcnYDjmzrahqvl2cYFXr_6C-KpS/view" TargetMode="External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eFzFO6vkbM-BaxaccpQ3nzFYBWV1cO9i/view" TargetMode="External"/><Relationship Id="rId4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hyperlink" Target="https://pusher.com/chatkit" TargetMode="External"/><Relationship Id="rId10" Type="http://schemas.openxmlformats.org/officeDocument/2006/relationships/hyperlink" Target="https://storiesonboard.com/" TargetMode="External"/><Relationship Id="rId13" Type="http://schemas.openxmlformats.org/officeDocument/2006/relationships/hyperlink" Target="https://developer.apple.com/library/archive/documentation/General/Conceptual/DevPedia-CocoaCore/MVC.html" TargetMode="External"/><Relationship Id="rId12" Type="http://schemas.openxmlformats.org/officeDocument/2006/relationships/hyperlink" Target="https://logos-download.com/9720-laravel-logo-download.html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ixabay.com/illustrations/depression-voices-self-criticism-1250870/" TargetMode="External"/><Relationship Id="rId4" Type="http://schemas.openxmlformats.org/officeDocument/2006/relationships/hyperlink" Target="http://chittagongit.com/icon/therapist-icon-10.html" TargetMode="External"/><Relationship Id="rId9" Type="http://schemas.openxmlformats.org/officeDocument/2006/relationships/hyperlink" Target="https://www.onlinetherapyuser.ca/" TargetMode="External"/><Relationship Id="rId15" Type="http://schemas.openxmlformats.org/officeDocument/2006/relationships/hyperlink" Target="https://www.gitkraken.com/store" TargetMode="External"/><Relationship Id="rId14" Type="http://schemas.openxmlformats.org/officeDocument/2006/relationships/hyperlink" Target="https://ievgensaxblog.wordpress.com/2017/11/04/me-on-github/" TargetMode="External"/><Relationship Id="rId16" Type="http://schemas.openxmlformats.org/officeDocument/2006/relationships/hyperlink" Target="https://status.cocoapods.org/" TargetMode="External"/><Relationship Id="rId5" Type="http://schemas.openxmlformats.org/officeDocument/2006/relationships/hyperlink" Target="http://www.webmix.fr/en/methodologies" TargetMode="External"/><Relationship Id="rId6" Type="http://schemas.openxmlformats.org/officeDocument/2006/relationships/hyperlink" Target="https://www.pivotaltracker.com/integrations/toggl-button" TargetMode="External"/><Relationship Id="rId7" Type="http://schemas.openxmlformats.org/officeDocument/2006/relationships/hyperlink" Target="https://zh.m.wikipedia.org/wiki/File:Swift_logo_with_text.svg" TargetMode="External"/><Relationship Id="rId8" Type="http://schemas.openxmlformats.org/officeDocument/2006/relationships/hyperlink" Target="https://www.macosicongallery.com/icons/xcode-2015-03-13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pusher.com/chatkit" TargetMode="External"/><Relationship Id="rId10" Type="http://schemas.openxmlformats.org/officeDocument/2006/relationships/hyperlink" Target="https://pusher.com/chatkit/pricing" TargetMode="External"/><Relationship Id="rId12" Type="http://schemas.openxmlformats.org/officeDocument/2006/relationships/hyperlink" Target="https://pusher.com/legal/data-protection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samano2j/Capstone-Project" TargetMode="External"/><Relationship Id="rId4" Type="http://schemas.openxmlformats.org/officeDocument/2006/relationships/hyperlink" Target="https://github.com/samano2j/Capstone-Project/tree/master/Documentation" TargetMode="External"/><Relationship Id="rId9" Type="http://schemas.openxmlformats.org/officeDocument/2006/relationships/hyperlink" Target="https://toggl.com/app/timer" TargetMode="External"/><Relationship Id="rId5" Type="http://schemas.openxmlformats.org/officeDocument/2006/relationships/hyperlink" Target="https://github.com/samano2j/Capstone-Project/tree/master/Documentation/Test%20Plan%20and%20Execution%20Document" TargetMode="External"/><Relationship Id="rId6" Type="http://schemas.openxmlformats.org/officeDocument/2006/relationships/hyperlink" Target="https://landofooo.storiesonboard.com/m/theracomm" TargetMode="External"/><Relationship Id="rId7" Type="http://schemas.openxmlformats.org/officeDocument/2006/relationships/hyperlink" Target="https://www.onlinetherapyuser.ca/" TargetMode="External"/><Relationship Id="rId8" Type="http://schemas.openxmlformats.org/officeDocument/2006/relationships/hyperlink" Target="http://otu-wiki.cs.uregina.ca/star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ctrTitle"/>
          </p:nvPr>
        </p:nvSpPr>
        <p:spPr>
          <a:xfrm>
            <a:off x="685800" y="1596450"/>
            <a:ext cx="5367900" cy="11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TheraComm</a:t>
            </a:r>
            <a:endParaRPr sz="6000"/>
          </a:p>
        </p:txBody>
      </p:sp>
      <p:sp>
        <p:nvSpPr>
          <p:cNvPr id="364" name="Google Shape;364;p22"/>
          <p:cNvSpPr txBox="1"/>
          <p:nvPr/>
        </p:nvSpPr>
        <p:spPr>
          <a:xfrm>
            <a:off x="740550" y="3131650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Christian John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 Ellia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Joe Samano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Map - Sprint 1</a:t>
            </a:r>
            <a:endParaRPr/>
          </a:p>
        </p:txBody>
      </p:sp>
      <p:sp>
        <p:nvSpPr>
          <p:cNvPr id="443" name="Google Shape;443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775"/>
            <a:ext cx="9144000" cy="40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Map (Continued) - Sprint 2</a:t>
            </a:r>
            <a:endParaRPr/>
          </a:p>
        </p:txBody>
      </p:sp>
      <p:pic>
        <p:nvPicPr>
          <p:cNvPr id="450" name="Google Shape;450;p32"/>
          <p:cNvPicPr preferRelativeResize="0"/>
          <p:nvPr/>
        </p:nvPicPr>
        <p:blipFill rotWithShape="1">
          <a:blip r:embed="rId3">
            <a:alphaModFix/>
          </a:blip>
          <a:srcRect b="10817" l="0" r="0" t="0"/>
          <a:stretch/>
        </p:blipFill>
        <p:spPr>
          <a:xfrm>
            <a:off x="0" y="1158775"/>
            <a:ext cx="9144000" cy="392897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32"/>
          <p:cNvPicPr preferRelativeResize="0"/>
          <p:nvPr/>
        </p:nvPicPr>
        <p:blipFill rotWithShape="1">
          <a:blip r:embed="rId3">
            <a:alphaModFix/>
          </a:blip>
          <a:srcRect b="0" l="0" r="0" t="45009"/>
          <a:stretch/>
        </p:blipFill>
        <p:spPr>
          <a:xfrm>
            <a:off x="0" y="2720919"/>
            <a:ext cx="9144000" cy="2422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Map (Continued) - Sprint 3 </a:t>
            </a:r>
            <a:endParaRPr/>
          </a:p>
        </p:txBody>
      </p:sp>
      <p:sp>
        <p:nvSpPr>
          <p:cNvPr id="458" name="Google Shape;458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33"/>
          <p:cNvPicPr preferRelativeResize="0"/>
          <p:nvPr/>
        </p:nvPicPr>
        <p:blipFill rotWithShape="1">
          <a:blip r:embed="rId3">
            <a:alphaModFix/>
          </a:blip>
          <a:srcRect b="23763" l="0" r="0" t="0"/>
          <a:stretch/>
        </p:blipFill>
        <p:spPr>
          <a:xfrm>
            <a:off x="0" y="1346200"/>
            <a:ext cx="9144000" cy="357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/>
          <p:cNvPicPr preferRelativeResize="0"/>
          <p:nvPr/>
        </p:nvPicPr>
        <p:blipFill rotWithShape="1">
          <a:blip r:embed="rId4">
            <a:alphaModFix/>
          </a:blip>
          <a:srcRect b="0" l="0" r="0" t="51252"/>
          <a:stretch/>
        </p:blipFill>
        <p:spPr>
          <a:xfrm>
            <a:off x="0" y="2858837"/>
            <a:ext cx="9144000" cy="228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 Prototypes</a:t>
            </a:r>
            <a:endParaRPr/>
          </a:p>
        </p:txBody>
      </p:sp>
      <p:pic>
        <p:nvPicPr>
          <p:cNvPr id="466" name="Google Shape;4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1158775"/>
            <a:ext cx="9143999" cy="39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473" name="Google Shape;473;p35"/>
          <p:cNvSpPr txBox="1"/>
          <p:nvPr>
            <p:ph idx="1" type="body"/>
          </p:nvPr>
        </p:nvSpPr>
        <p:spPr>
          <a:xfrm>
            <a:off x="814275" y="1327350"/>
            <a:ext cx="73731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Unit Testing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Integration Testing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System Testing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Functional Testing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pic>
        <p:nvPicPr>
          <p:cNvPr id="480" name="Google Shape;4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300" y="1265250"/>
            <a:ext cx="1897775" cy="18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50" y="1521850"/>
            <a:ext cx="3210074" cy="10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550" y="2888075"/>
            <a:ext cx="3608600" cy="8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8725" y="-55000"/>
            <a:ext cx="1545275" cy="14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838" y="3859925"/>
            <a:ext cx="3408037" cy="1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9702" y="1318575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7600" y="2633650"/>
            <a:ext cx="2591969" cy="9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14950" y="3685504"/>
            <a:ext cx="3073816" cy="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44763" y="4184550"/>
            <a:ext cx="2350343" cy="8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10138" y="3052950"/>
            <a:ext cx="2789569" cy="8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View of Architecture</a:t>
            </a:r>
            <a:endParaRPr/>
          </a:p>
        </p:txBody>
      </p:sp>
      <p:pic>
        <p:nvPicPr>
          <p:cNvPr id="496" name="Google Shape;4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25" y="1564325"/>
            <a:ext cx="6421425" cy="2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"/>
          <p:cNvSpPr txBox="1"/>
          <p:nvPr>
            <p:ph idx="1" type="body"/>
          </p:nvPr>
        </p:nvSpPr>
        <p:spPr>
          <a:xfrm>
            <a:off x="251700" y="1646750"/>
            <a:ext cx="33951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Hippo</a:t>
            </a:r>
            <a:r>
              <a:rPr lang="en"/>
              <a:t> - API Proxy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Postoffice</a:t>
            </a:r>
            <a:r>
              <a:rPr lang="en"/>
              <a:t> - Internal Messaging System</a:t>
            </a:r>
            <a:endParaRPr/>
          </a:p>
        </p:txBody>
      </p:sp>
      <p:pic>
        <p:nvPicPr>
          <p:cNvPr id="503" name="Google Shape;5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200" y="1336575"/>
            <a:ext cx="5376801" cy="38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300" y="0"/>
            <a:ext cx="1404635" cy="13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8"/>
          <p:cNvPicPr preferRelativeResize="0"/>
          <p:nvPr/>
        </p:nvPicPr>
        <p:blipFill rotWithShape="1">
          <a:blip r:embed="rId5">
            <a:alphaModFix/>
          </a:blip>
          <a:srcRect b="61754" l="74659" r="1211" t="6232"/>
          <a:stretch/>
        </p:blipFill>
        <p:spPr>
          <a:xfrm>
            <a:off x="1072700" y="4174625"/>
            <a:ext cx="1549475" cy="8181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38"/>
          <p:cNvPicPr preferRelativeResize="0"/>
          <p:nvPr/>
        </p:nvPicPr>
        <p:blipFill rotWithShape="1">
          <a:blip r:embed="rId5">
            <a:alphaModFix/>
          </a:blip>
          <a:srcRect b="2644" l="74659" r="1211" t="67375"/>
          <a:stretch/>
        </p:blipFill>
        <p:spPr>
          <a:xfrm>
            <a:off x="1072700" y="2283600"/>
            <a:ext cx="1549475" cy="766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3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Email System - Online Therapy Unit API</a:t>
            </a:r>
            <a:endParaRPr/>
          </a:p>
        </p:txBody>
      </p:sp>
      <p:sp>
        <p:nvSpPr>
          <p:cNvPr id="508" name="Google Shape;508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System </a:t>
            </a:r>
            <a:endParaRPr/>
          </a:p>
        </p:txBody>
      </p:sp>
      <p:sp>
        <p:nvSpPr>
          <p:cNvPr id="514" name="Google Shape;514;p39"/>
          <p:cNvSpPr txBox="1"/>
          <p:nvPr>
            <p:ph idx="1" type="body"/>
          </p:nvPr>
        </p:nvSpPr>
        <p:spPr>
          <a:xfrm>
            <a:off x="188775" y="1463050"/>
            <a:ext cx="39792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Chatkit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- a third party extensible API to build in-app messaging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Laravel </a:t>
            </a:r>
            <a:r>
              <a:rPr lang="en"/>
              <a:t>- a</a:t>
            </a:r>
            <a:r>
              <a:rPr lang="en"/>
              <a:t> free, open-source PHP web framework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15" name="Google Shape;5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100" y="1463050"/>
            <a:ext cx="4810325" cy="11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9"/>
          <p:cNvPicPr preferRelativeResize="0"/>
          <p:nvPr/>
        </p:nvPicPr>
        <p:blipFill rotWithShape="1">
          <a:blip r:embed="rId4">
            <a:alphaModFix/>
          </a:blip>
          <a:srcRect b="0" l="0" r="73959" t="66711"/>
          <a:stretch/>
        </p:blipFill>
        <p:spPr>
          <a:xfrm>
            <a:off x="1342288" y="4036000"/>
            <a:ext cx="1672175" cy="850775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" name="Google Shape;517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975" y="2708625"/>
            <a:ext cx="4772576" cy="16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524" name="Google Shape;5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675" y="2376363"/>
            <a:ext cx="1709925" cy="17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715" y="2706228"/>
            <a:ext cx="3039133" cy="9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0" y="1350525"/>
            <a:ext cx="4065600" cy="3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Swift</a:t>
            </a:r>
            <a:r>
              <a:rPr lang="en"/>
              <a:t> - programming language for iOS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CocoaPods</a:t>
            </a:r>
            <a:r>
              <a:rPr lang="en"/>
              <a:t> - dependency manager for Swift Projects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Xcode</a:t>
            </a:r>
            <a:r>
              <a:rPr lang="en"/>
              <a:t> - is the IDE used for developing OS X and </a:t>
            </a:r>
            <a:r>
              <a:rPr lang="en"/>
              <a:t>iOS software</a:t>
            </a:r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5" y="1412400"/>
            <a:ext cx="3596120" cy="10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6">
            <a:alphaModFix/>
          </a:blip>
          <a:srcRect b="0" l="36687" r="36684" t="66540"/>
          <a:stretch/>
        </p:blipFill>
        <p:spPr>
          <a:xfrm>
            <a:off x="1266740" y="4377225"/>
            <a:ext cx="1532109" cy="7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70" name="Google Shape;370;p2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2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1359913"/>
            <a:ext cx="7452301" cy="308037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Apple’s MVC - Architectural / Design Pattern</a:t>
            </a:r>
            <a:endParaRPr/>
          </a:p>
        </p:txBody>
      </p:sp>
      <p:sp>
        <p:nvSpPr>
          <p:cNvPr id="536" name="Google Shape;536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542" name="Google Shape;542;p42"/>
          <p:cNvSpPr txBox="1"/>
          <p:nvPr>
            <p:ph idx="1" type="body"/>
          </p:nvPr>
        </p:nvSpPr>
        <p:spPr>
          <a:xfrm>
            <a:off x="814275" y="1327350"/>
            <a:ext cx="30732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The object that encapsulates the data and the logic of the application.</a:t>
            </a:r>
            <a:endParaRPr/>
          </a:p>
        </p:txBody>
      </p:sp>
      <p:pic>
        <p:nvPicPr>
          <p:cNvPr id="543" name="Google Shape;543;p42"/>
          <p:cNvPicPr preferRelativeResize="0"/>
          <p:nvPr/>
        </p:nvPicPr>
        <p:blipFill rotWithShape="1">
          <a:blip r:embed="rId3">
            <a:alphaModFix/>
          </a:blip>
          <a:srcRect b="0" l="74277" r="0" t="60919"/>
          <a:stretch/>
        </p:blipFill>
        <p:spPr>
          <a:xfrm>
            <a:off x="4978475" y="1650300"/>
            <a:ext cx="3763276" cy="23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endParaRPr/>
          </a:p>
        </p:txBody>
      </p:sp>
      <p:sp>
        <p:nvSpPr>
          <p:cNvPr id="550" name="Google Shape;550;p43"/>
          <p:cNvSpPr txBox="1"/>
          <p:nvPr>
            <p:ph idx="1" type="body"/>
          </p:nvPr>
        </p:nvSpPr>
        <p:spPr>
          <a:xfrm>
            <a:off x="814275" y="1327350"/>
            <a:ext cx="30822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The object in an application that the user sees.</a:t>
            </a:r>
            <a:endParaRPr/>
          </a:p>
        </p:txBody>
      </p:sp>
      <p:pic>
        <p:nvPicPr>
          <p:cNvPr id="551" name="Google Shape;551;p43"/>
          <p:cNvPicPr preferRelativeResize="0"/>
          <p:nvPr/>
        </p:nvPicPr>
        <p:blipFill rotWithShape="1">
          <a:blip r:embed="rId3">
            <a:alphaModFix/>
          </a:blip>
          <a:srcRect b="0" l="0" r="74318" t="61811"/>
          <a:stretch/>
        </p:blipFill>
        <p:spPr>
          <a:xfrm>
            <a:off x="4916625" y="1634894"/>
            <a:ext cx="3848423" cy="23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sp>
        <p:nvSpPr>
          <p:cNvPr id="558" name="Google Shape;558;p44"/>
          <p:cNvSpPr txBox="1"/>
          <p:nvPr>
            <p:ph idx="1" type="body"/>
          </p:nvPr>
        </p:nvSpPr>
        <p:spPr>
          <a:xfrm>
            <a:off x="814275" y="1327350"/>
            <a:ext cx="30639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The object that acts as an intermediary  between the model and view.</a:t>
            </a:r>
            <a:endParaRPr/>
          </a:p>
        </p:txBody>
      </p:sp>
      <p:pic>
        <p:nvPicPr>
          <p:cNvPr id="559" name="Google Shape;559;p44"/>
          <p:cNvPicPr preferRelativeResize="0"/>
          <p:nvPr/>
        </p:nvPicPr>
        <p:blipFill rotWithShape="1">
          <a:blip r:embed="rId3">
            <a:alphaModFix/>
          </a:blip>
          <a:srcRect b="61995" l="37246" r="37162" t="0"/>
          <a:stretch/>
        </p:blipFill>
        <p:spPr>
          <a:xfrm>
            <a:off x="4979873" y="1620738"/>
            <a:ext cx="3684299" cy="22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 Control - Github</a:t>
            </a:r>
            <a:endParaRPr/>
          </a:p>
        </p:txBody>
      </p:sp>
      <p:sp>
        <p:nvSpPr>
          <p:cNvPr id="566" name="Google Shape;566;p45"/>
          <p:cNvSpPr txBox="1"/>
          <p:nvPr>
            <p:ph idx="1" type="body"/>
          </p:nvPr>
        </p:nvSpPr>
        <p:spPr>
          <a:xfrm>
            <a:off x="814275" y="1699050"/>
            <a:ext cx="30735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 web-based hosting service for version control using Git.</a:t>
            </a:r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675" y="1699050"/>
            <a:ext cx="4504750" cy="16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 </a:t>
            </a:r>
            <a:endParaRPr/>
          </a:p>
        </p:txBody>
      </p:sp>
      <p:sp>
        <p:nvSpPr>
          <p:cNvPr id="574" name="Google Shape;574;p46"/>
          <p:cNvSpPr txBox="1"/>
          <p:nvPr>
            <p:ph idx="1" type="body"/>
          </p:nvPr>
        </p:nvSpPr>
        <p:spPr>
          <a:xfrm>
            <a:off x="0" y="1299850"/>
            <a:ext cx="40485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GitKraken</a:t>
            </a:r>
            <a:r>
              <a:rPr lang="en"/>
              <a:t> - a Git GUI client.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StoriesOnBoard</a:t>
            </a:r>
            <a:r>
              <a:rPr lang="en"/>
              <a:t> - a </a:t>
            </a:r>
            <a:r>
              <a:rPr lang="en"/>
              <a:t>User Story Mapping Tool for Agile Product Management.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Toggl</a:t>
            </a:r>
            <a:r>
              <a:rPr lang="en"/>
              <a:t> - a Time Tracking application</a:t>
            </a:r>
            <a:endParaRPr/>
          </a:p>
        </p:txBody>
      </p:sp>
      <p:pic>
        <p:nvPicPr>
          <p:cNvPr id="575" name="Google Shape;5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500" y="1486475"/>
            <a:ext cx="4514376" cy="11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102" y="2848375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976" y="2848375"/>
            <a:ext cx="2464350" cy="9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84" name="Google Shape;584;p47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4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8"/>
          <p:cNvSpPr txBox="1"/>
          <p:nvPr>
            <p:ph idx="4294967295"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</a:t>
            </a:r>
            <a:endParaRPr/>
          </a:p>
        </p:txBody>
      </p:sp>
      <p:sp>
        <p:nvSpPr>
          <p:cNvPr id="592" name="Google Shape;592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48"/>
          <p:cNvSpPr txBox="1"/>
          <p:nvPr>
            <p:ph idx="4294967295" type="body"/>
          </p:nvPr>
        </p:nvSpPr>
        <p:spPr>
          <a:xfrm>
            <a:off x="348400" y="685325"/>
            <a:ext cx="2565900" cy="3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View of the System</a:t>
            </a:r>
            <a:endParaRPr/>
          </a:p>
        </p:txBody>
      </p:sp>
      <p:pic>
        <p:nvPicPr>
          <p:cNvPr id="594" name="Google Shape;594;p48" title="ViewSyste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300" y="0"/>
            <a:ext cx="6229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System</a:t>
            </a:r>
            <a:endParaRPr/>
          </a:p>
        </p:txBody>
      </p:sp>
      <p:sp>
        <p:nvSpPr>
          <p:cNvPr id="600" name="Google Shape;600;p49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0"/>
          <p:cNvSpPr txBox="1"/>
          <p:nvPr>
            <p:ph idx="4294967295"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</a:t>
            </a:r>
            <a:endParaRPr/>
          </a:p>
        </p:txBody>
      </p:sp>
      <p:sp>
        <p:nvSpPr>
          <p:cNvPr id="607" name="Google Shape;607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50"/>
          <p:cNvSpPr txBox="1"/>
          <p:nvPr>
            <p:ph idx="4294967295" type="body"/>
          </p:nvPr>
        </p:nvSpPr>
        <p:spPr>
          <a:xfrm>
            <a:off x="348400" y="685325"/>
            <a:ext cx="2565900" cy="3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Sending Email</a:t>
            </a:r>
            <a:endParaRPr/>
          </a:p>
        </p:txBody>
      </p:sp>
      <p:pic>
        <p:nvPicPr>
          <p:cNvPr id="609" name="Google Shape;609;p50" title="SendingMessag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299" y="0"/>
            <a:ext cx="6229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50" y="1087825"/>
            <a:ext cx="3236401" cy="39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4"/>
          <p:cNvSpPr/>
          <p:nvPr/>
        </p:nvSpPr>
        <p:spPr>
          <a:xfrm>
            <a:off x="4272500" y="464550"/>
            <a:ext cx="4908300" cy="4064700"/>
          </a:xfrm>
          <a:prstGeom prst="cloudCallout">
            <a:avLst>
              <a:gd fmla="val -84557" name="adj1"/>
              <a:gd fmla="val -2678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575" y="1304675"/>
            <a:ext cx="3994775" cy="21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"/>
          <p:cNvSpPr txBox="1"/>
          <p:nvPr>
            <p:ph idx="4294967295"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</a:t>
            </a:r>
            <a:endParaRPr/>
          </a:p>
        </p:txBody>
      </p:sp>
      <p:sp>
        <p:nvSpPr>
          <p:cNvPr id="615" name="Google Shape;615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51"/>
          <p:cNvSpPr txBox="1"/>
          <p:nvPr>
            <p:ph idx="4294967295" type="body"/>
          </p:nvPr>
        </p:nvSpPr>
        <p:spPr>
          <a:xfrm>
            <a:off x="348400" y="685325"/>
            <a:ext cx="2565900" cy="3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Deleting Email/Folder</a:t>
            </a:r>
            <a:endParaRPr/>
          </a:p>
        </p:txBody>
      </p:sp>
      <p:pic>
        <p:nvPicPr>
          <p:cNvPr id="617" name="Google Shape;617;p51" title="Delet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300" y="0"/>
            <a:ext cx="6229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 txBox="1"/>
          <p:nvPr>
            <p:ph idx="4294967295"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</a:t>
            </a:r>
            <a:endParaRPr/>
          </a:p>
        </p:txBody>
      </p:sp>
      <p:sp>
        <p:nvSpPr>
          <p:cNvPr id="623" name="Google Shape;623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52"/>
          <p:cNvSpPr txBox="1"/>
          <p:nvPr>
            <p:ph idx="4294967295" type="body"/>
          </p:nvPr>
        </p:nvSpPr>
        <p:spPr>
          <a:xfrm>
            <a:off x="348400" y="685325"/>
            <a:ext cx="2565900" cy="3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Creating Folder</a:t>
            </a:r>
            <a:endParaRPr/>
          </a:p>
        </p:txBody>
      </p:sp>
      <p:pic>
        <p:nvPicPr>
          <p:cNvPr id="625" name="Google Shape;625;p52" title="CreatingFold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300" y="0"/>
            <a:ext cx="6229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"/>
          <p:cNvSpPr txBox="1"/>
          <p:nvPr>
            <p:ph idx="4294967295"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</a:t>
            </a:r>
            <a:endParaRPr/>
          </a:p>
        </p:txBody>
      </p:sp>
      <p:sp>
        <p:nvSpPr>
          <p:cNvPr id="631" name="Google Shape;631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53"/>
          <p:cNvSpPr txBox="1"/>
          <p:nvPr>
            <p:ph idx="4294967295" type="body"/>
          </p:nvPr>
        </p:nvSpPr>
        <p:spPr>
          <a:xfrm>
            <a:off x="348400" y="685325"/>
            <a:ext cx="2565900" cy="3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Moving Email Between Folders</a:t>
            </a:r>
            <a:endParaRPr/>
          </a:p>
        </p:txBody>
      </p:sp>
      <p:pic>
        <p:nvPicPr>
          <p:cNvPr id="633" name="Google Shape;633;p53" title="MovingEmail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300" y="0"/>
            <a:ext cx="6229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System</a:t>
            </a:r>
            <a:endParaRPr/>
          </a:p>
        </p:txBody>
      </p:sp>
      <p:sp>
        <p:nvSpPr>
          <p:cNvPr id="639" name="Google Shape;639;p54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5"/>
          <p:cNvSpPr txBox="1"/>
          <p:nvPr>
            <p:ph idx="4294967295"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</a:t>
            </a:r>
            <a:endParaRPr/>
          </a:p>
        </p:txBody>
      </p:sp>
      <p:sp>
        <p:nvSpPr>
          <p:cNvPr id="646" name="Google Shape;646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55"/>
          <p:cNvSpPr txBox="1"/>
          <p:nvPr>
            <p:ph idx="4294967295" type="body"/>
          </p:nvPr>
        </p:nvSpPr>
        <p:spPr>
          <a:xfrm>
            <a:off x="348400" y="685325"/>
            <a:ext cx="2565900" cy="3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Creating Room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Adding People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Sending Message</a:t>
            </a:r>
            <a:endParaRPr/>
          </a:p>
        </p:txBody>
      </p:sp>
      <p:pic>
        <p:nvPicPr>
          <p:cNvPr id="648" name="Google Shape;648;p55" title="Cha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300" y="0"/>
            <a:ext cx="6229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"/>
          <p:cNvSpPr txBox="1"/>
          <p:nvPr>
            <p:ph idx="4294967295"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</a:t>
            </a:r>
            <a:endParaRPr/>
          </a:p>
        </p:txBody>
      </p:sp>
      <p:sp>
        <p:nvSpPr>
          <p:cNvPr id="654" name="Google Shape;654;p5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56" title="Push Notific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150" y="0"/>
            <a:ext cx="6229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6"/>
          <p:cNvSpPr txBox="1"/>
          <p:nvPr>
            <p:ph idx="4294967295" type="body"/>
          </p:nvPr>
        </p:nvSpPr>
        <p:spPr>
          <a:xfrm>
            <a:off x="348400" y="685325"/>
            <a:ext cx="2565900" cy="3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Push Notification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662" name="Google Shape;662;p57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5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670" name="Google Shape;670;p58"/>
          <p:cNvSpPr txBox="1"/>
          <p:nvPr>
            <p:ph idx="1" type="body"/>
          </p:nvPr>
        </p:nvSpPr>
        <p:spPr>
          <a:xfrm>
            <a:off x="814275" y="1327350"/>
            <a:ext cx="73731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Addition of other features from OTU API: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Viewing Courses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Surveys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Etc.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Add more features to the existing application: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Sub-folders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Video Chat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Etc.</a:t>
            </a:r>
            <a:endParaRPr/>
          </a:p>
        </p:txBody>
      </p:sp>
      <p:sp>
        <p:nvSpPr>
          <p:cNvPr id="671" name="Google Shape;671;p5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59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THANKS!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678" name="Google Shape;678;p59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Any questions?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grpSp>
        <p:nvGrpSpPr>
          <p:cNvPr id="679" name="Google Shape;679;p59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680" name="Google Shape;680;p59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References</a:t>
            </a:r>
            <a:endParaRPr/>
          </a:p>
        </p:txBody>
      </p:sp>
      <p:sp>
        <p:nvSpPr>
          <p:cNvPr id="687" name="Google Shape;687;p60"/>
          <p:cNvSpPr txBox="1"/>
          <p:nvPr>
            <p:ph idx="1" type="body"/>
          </p:nvPr>
        </p:nvSpPr>
        <p:spPr>
          <a:xfrm>
            <a:off x="814275" y="1158775"/>
            <a:ext cx="72816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Depression,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https://pixabay.com/illustrations/depression-voices-self-criticism-1250870/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Therapy Session,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http://chittagongit.com/icon/therapist-icon-10.html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Agile Development Process,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http://www.webmix.fr/en/methodologies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Toggl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6"/>
              </a:rPr>
              <a:t>https://www.pivotaltracker.com/integrations/toggl-button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Swift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7"/>
              </a:rPr>
              <a:t>https://zh.m.wikipedia.org/wiki/File:Swift_logo_with_text.svg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Xcode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8"/>
              </a:rPr>
              <a:t>https://www.macosicongallery.com/icons/xcode-2015-03-13/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Online Therapy Unit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9"/>
              </a:rPr>
              <a:t>https://www.onlinetherapyuser.ca/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StoriesonBoard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0"/>
              </a:rPr>
              <a:t>https://storiesonboard.com/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Chatkit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1"/>
              </a:rPr>
              <a:t>https://pusher.com/chatkit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Laravel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2"/>
              </a:rPr>
              <a:t>https://logos-download.com/9720-laravel-logo-download.html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MVC Architecture,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3"/>
              </a:rPr>
              <a:t>https://developer.apple.com/library/archive/documentation/General/Conceptual/DevPedia-CocoaCore/MVC.html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Github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4"/>
              </a:rPr>
              <a:t>https://ievgensaxblog.wordpress.com/2017/11/04/me-on-github/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GitKraken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5"/>
              </a:rPr>
              <a:t>https://www.gitkraken.com/store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Cocoapods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6"/>
              </a:rPr>
              <a:t>https://status.cocoapods.org/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88" name="Google Shape;688;p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86" name="Google Shape;386;p2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694" name="Google Shape;694;p61"/>
          <p:cNvSpPr txBox="1"/>
          <p:nvPr>
            <p:ph idx="1" type="body"/>
          </p:nvPr>
        </p:nvSpPr>
        <p:spPr>
          <a:xfrm>
            <a:off x="0" y="1324900"/>
            <a:ext cx="91440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github: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https://github.com/samano2j/Capstone-Project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documentation: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https://github.com/samano2j/Capstone-Project/tree/master/Documentation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testing documentation: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https://github.com/samano2j/Capstone-Project/tree/master/Documentation/Test%20Plan%20and%20Execution%20Document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User Story Map: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6"/>
              </a:rPr>
              <a:t>https://landofooo.storiesonboard.com/m/theracomm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OTU website: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7"/>
              </a:rPr>
              <a:t>https://www.onlinetherapyuser.ca/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OTU Documentation: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8"/>
              </a:rPr>
              <a:t>http://otu-wiki.cs.uregina.ca/start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Toggl: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9"/>
              </a:rPr>
              <a:t>https://toggl.com/app/timer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Chatkit Features: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0"/>
              </a:rPr>
              <a:t>https://pusher.com/chatkit/pricing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Chatkit Documentation: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1"/>
              </a:rPr>
              <a:t>https://docs.pusher.com/chatkit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Chatkit Data Protection: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2"/>
              </a:rPr>
              <a:t>https://pusher.com/legal/data-protection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▰"/>
            </a:pPr>
            <a:r>
              <a:t/>
            </a:r>
            <a:endParaRPr sz="1200"/>
          </a:p>
        </p:txBody>
      </p:sp>
      <p:sp>
        <p:nvSpPr>
          <p:cNvPr id="695" name="Google Shape;695;p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Therapy Unit Team</a:t>
            </a:r>
            <a:endParaRPr/>
          </a:p>
        </p:txBody>
      </p:sp>
      <p:sp>
        <p:nvSpPr>
          <p:cNvPr id="394" name="Google Shape;394;p26"/>
          <p:cNvSpPr txBox="1"/>
          <p:nvPr>
            <p:ph idx="1" type="body"/>
          </p:nvPr>
        </p:nvSpPr>
        <p:spPr>
          <a:xfrm>
            <a:off x="814275" y="1327350"/>
            <a:ext cx="30732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 team that is dedicated to improving access to mental health care. </a:t>
            </a:r>
            <a:endParaRPr/>
          </a:p>
        </p:txBody>
      </p:sp>
      <p:sp>
        <p:nvSpPr>
          <p:cNvPr id="395" name="Google Shape;395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850" y="2115828"/>
            <a:ext cx="4328300" cy="9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TheraComm?</a:t>
            </a:r>
            <a:endParaRPr/>
          </a:p>
        </p:txBody>
      </p:sp>
      <p:sp>
        <p:nvSpPr>
          <p:cNvPr id="402" name="Google Shape;402;p27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2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TheraComm?</a:t>
            </a:r>
            <a:endParaRPr/>
          </a:p>
        </p:txBody>
      </p:sp>
      <p:sp>
        <p:nvSpPr>
          <p:cNvPr id="410" name="Google Shape;410;p28"/>
          <p:cNvSpPr txBox="1"/>
          <p:nvPr>
            <p:ph idx="1" type="body"/>
          </p:nvPr>
        </p:nvSpPr>
        <p:spPr>
          <a:xfrm>
            <a:off x="651725" y="1602300"/>
            <a:ext cx="60690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TheraComm is an iOS-based mobile application that incorporates the core features of an email system and a chat system. </a:t>
            </a:r>
            <a:endParaRPr/>
          </a:p>
        </p:txBody>
      </p:sp>
      <p:sp>
        <p:nvSpPr>
          <p:cNvPr id="411" name="Google Shape;411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2" name="Google Shape;412;p28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413" name="Google Shape;413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Process</a:t>
            </a:r>
            <a:endParaRPr/>
          </a:p>
        </p:txBody>
      </p:sp>
      <p:sp>
        <p:nvSpPr>
          <p:cNvPr id="422" name="Google Shape;422;p29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2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 </a:t>
            </a:r>
            <a:endParaRPr/>
          </a:p>
        </p:txBody>
      </p:sp>
      <p:sp>
        <p:nvSpPr>
          <p:cNvPr id="430" name="Google Shape;430;p30"/>
          <p:cNvSpPr txBox="1"/>
          <p:nvPr>
            <p:ph idx="1" type="body"/>
          </p:nvPr>
        </p:nvSpPr>
        <p:spPr>
          <a:xfrm>
            <a:off x="282225" y="1311175"/>
            <a:ext cx="4530600" cy="3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Sprint 1</a:t>
            </a:r>
            <a:r>
              <a:rPr lang="en"/>
              <a:t> - Making the Email API work and the Interface of Email System (</a:t>
            </a:r>
            <a:r>
              <a:rPr lang="en"/>
              <a:t>2 weeks)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Sprint 2</a:t>
            </a:r>
            <a:r>
              <a:rPr lang="en"/>
              <a:t> - Functionalities and Remaining Interface of Email System (2 weeks)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Sprint 3</a:t>
            </a:r>
            <a:r>
              <a:rPr lang="en"/>
              <a:t> - Interface and Functionalities of Chat System (4 weeks)</a:t>
            </a:r>
            <a:endParaRPr/>
          </a:p>
        </p:txBody>
      </p:sp>
      <p:sp>
        <p:nvSpPr>
          <p:cNvPr id="431" name="Google Shape;431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30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433" name="Google Shape;433;p3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7" name="Google Shape;4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550" y="1311175"/>
            <a:ext cx="3172924" cy="317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